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81" r:id="rId2"/>
    <p:sldId id="282" r:id="rId3"/>
    <p:sldId id="259" r:id="rId4"/>
    <p:sldId id="313" r:id="rId5"/>
    <p:sldId id="261" r:id="rId6"/>
    <p:sldId id="283" r:id="rId7"/>
    <p:sldId id="284" r:id="rId8"/>
    <p:sldId id="314" r:id="rId9"/>
    <p:sldId id="315" r:id="rId10"/>
    <p:sldId id="264" r:id="rId11"/>
    <p:sldId id="317" r:id="rId12"/>
    <p:sldId id="295" r:id="rId13"/>
    <p:sldId id="267" r:id="rId14"/>
    <p:sldId id="293" r:id="rId15"/>
    <p:sldId id="321" r:id="rId16"/>
    <p:sldId id="331" r:id="rId17"/>
    <p:sldId id="268" r:id="rId18"/>
    <p:sldId id="269" r:id="rId19"/>
    <p:sldId id="330" r:id="rId20"/>
    <p:sldId id="300" r:id="rId21"/>
    <p:sldId id="302" r:id="rId22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809" autoAdjust="0"/>
    <p:restoredTop sz="94660"/>
  </p:normalViewPr>
  <p:slideViewPr>
    <p:cSldViewPr>
      <p:cViewPr varScale="1">
        <p:scale>
          <a:sx n="69" d="100"/>
          <a:sy n="69" d="100"/>
        </p:scale>
        <p:origin x="130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655-E544-42DA-803A-CCEC4DFD146E}" type="datetimeFigureOut">
              <a:rPr lang="fa-IR" smtClean="0"/>
              <a:pPr/>
              <a:t>15/03/1448</a:t>
            </a:fld>
            <a:endParaRPr lang="fa-I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53B-6DB2-4AAD-B297-5260CEC7F57D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655-E544-42DA-803A-CCEC4DFD146E}" type="datetimeFigureOut">
              <a:rPr lang="fa-IR" smtClean="0"/>
              <a:pPr/>
              <a:t>15/03/1448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53B-6DB2-4AAD-B297-5260CEC7F57D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655-E544-42DA-803A-CCEC4DFD146E}" type="datetimeFigureOut">
              <a:rPr lang="fa-IR" smtClean="0"/>
              <a:pPr/>
              <a:t>15/03/1448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53B-6DB2-4AAD-B297-5260CEC7F57D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655-E544-42DA-803A-CCEC4DFD146E}" type="datetimeFigureOut">
              <a:rPr lang="fa-IR" smtClean="0"/>
              <a:pPr/>
              <a:t>15/03/1448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53B-6DB2-4AAD-B297-5260CEC7F57D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655-E544-42DA-803A-CCEC4DFD146E}" type="datetimeFigureOut">
              <a:rPr lang="fa-IR" smtClean="0"/>
              <a:pPr/>
              <a:t>15/03/1448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53B-6DB2-4AAD-B297-5260CEC7F57D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655-E544-42DA-803A-CCEC4DFD146E}" type="datetimeFigureOut">
              <a:rPr lang="fa-IR" smtClean="0"/>
              <a:pPr/>
              <a:t>15/03/1448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53B-6DB2-4AAD-B297-5260CEC7F57D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655-E544-42DA-803A-CCEC4DFD146E}" type="datetimeFigureOut">
              <a:rPr lang="fa-IR" smtClean="0"/>
              <a:pPr/>
              <a:t>15/03/1448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53B-6DB2-4AAD-B297-5260CEC7F57D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655-E544-42DA-803A-CCEC4DFD146E}" type="datetimeFigureOut">
              <a:rPr lang="fa-IR" smtClean="0"/>
              <a:pPr/>
              <a:t>15/03/1448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53B-6DB2-4AAD-B297-5260CEC7F57D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655-E544-42DA-803A-CCEC4DFD146E}" type="datetimeFigureOut">
              <a:rPr lang="fa-IR" smtClean="0"/>
              <a:pPr/>
              <a:t>15/03/1448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826C53B-6DB2-4AAD-B297-5260CEC7F57D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655-E544-42DA-803A-CCEC4DFD146E}" type="datetimeFigureOut">
              <a:rPr lang="fa-IR" smtClean="0"/>
              <a:pPr/>
              <a:t>15/03/1448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53B-6DB2-4AAD-B297-5260CEC7F57D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655-E544-42DA-803A-CCEC4DFD146E}" type="datetimeFigureOut">
              <a:rPr lang="fa-IR" smtClean="0"/>
              <a:pPr/>
              <a:t>15/03/1448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6C53B-6DB2-4AAD-B297-5260CEC7F57D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0DED655-E544-42DA-803A-CCEC4DFD146E}" type="datetimeFigureOut">
              <a:rPr lang="fa-IR" smtClean="0"/>
              <a:pPr/>
              <a:t>15/03/1448</a:t>
            </a:fld>
            <a:endParaRPr lang="fa-I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26C53B-6DB2-4AAD-B297-5260CEC7F57D}" type="slidenum">
              <a:rPr lang="fa-IR" smtClean="0"/>
              <a:pPr/>
              <a:t>‹#›</a:t>
            </a:fld>
            <a:endParaRPr lang="fa-I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به نام خداوند بخشنده ی مهربان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002060"/>
                </a:solidFill>
              </a:rPr>
              <a:t>زایمان طبیعی بدون درد روشی است که مادر بدون تحمل درد زیاد نوزاد خود را بدنیا می آورد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2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>
                <a:solidFill>
                  <a:srgbClr val="C00000"/>
                </a:solidFill>
              </a:rPr>
              <a:t>شرايط لازم:</a:t>
            </a:r>
            <a:endParaRPr lang="fa-IR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fa-IR" dirty="0" smtClean="0">
                <a:solidFill>
                  <a:srgbClr val="002060"/>
                </a:solidFill>
              </a:rPr>
              <a:t>امكان انجام زايمان طبيعي باشد</a:t>
            </a:r>
          </a:p>
          <a:p>
            <a:pPr marL="514350" indent="-514350">
              <a:buAutoNum type="arabicPeriod"/>
            </a:pPr>
            <a:endParaRPr lang="fa-IR" dirty="0" smtClean="0">
              <a:solidFill>
                <a:srgbClr val="002060"/>
              </a:solidFill>
            </a:endParaRPr>
          </a:p>
          <a:p>
            <a:pPr marL="514350" indent="-514350">
              <a:buAutoNum type="arabicPeriod"/>
            </a:pPr>
            <a:r>
              <a:rPr lang="fa-IR" dirty="0" smtClean="0">
                <a:solidFill>
                  <a:srgbClr val="002060"/>
                </a:solidFill>
              </a:rPr>
              <a:t>درد زايمان وجود داشته باشد</a:t>
            </a:r>
          </a:p>
          <a:p>
            <a:pPr marL="514350" indent="-514350">
              <a:buAutoNum type="arabicPeriod"/>
            </a:pPr>
            <a:endParaRPr lang="fa-IR" dirty="0" smtClean="0">
              <a:solidFill>
                <a:srgbClr val="002060"/>
              </a:solidFill>
            </a:endParaRPr>
          </a:p>
          <a:p>
            <a:pPr marL="514350" indent="-514350">
              <a:buAutoNum type="arabicPeriod"/>
            </a:pPr>
            <a:r>
              <a:rPr lang="fa-IR" dirty="0" smtClean="0">
                <a:solidFill>
                  <a:srgbClr val="002060"/>
                </a:solidFill>
              </a:rPr>
              <a:t>مادر خواهان كاهش درد باشد</a:t>
            </a:r>
          </a:p>
          <a:p>
            <a:pPr marL="514350" indent="-514350">
              <a:buAutoNum type="arabicPeriod"/>
            </a:pPr>
            <a:endParaRPr lang="fa-IR" dirty="0" smtClean="0">
              <a:solidFill>
                <a:srgbClr val="002060"/>
              </a:solidFill>
            </a:endParaRPr>
          </a:p>
          <a:p>
            <a:pPr marL="514350" indent="-514350">
              <a:buAutoNum type="arabicPeriod"/>
            </a:pPr>
            <a:r>
              <a:rPr lang="fa-IR" dirty="0" smtClean="0">
                <a:solidFill>
                  <a:srgbClr val="002060"/>
                </a:solidFill>
              </a:rPr>
              <a:t>شكم اول يا دوم باشد</a:t>
            </a:r>
            <a:endParaRPr lang="fa-IR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4929198"/>
            <a:ext cx="7851648" cy="928694"/>
          </a:xfrm>
        </p:spPr>
        <p:txBody>
          <a:bodyPr>
            <a:normAutofit/>
          </a:bodyPr>
          <a:lstStyle/>
          <a:p>
            <a:pPr algn="ctr"/>
            <a:endParaRPr lang="fa-I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142984"/>
            <a:ext cx="7854696" cy="3838152"/>
          </a:xfrm>
        </p:spPr>
        <p:txBody>
          <a:bodyPr>
            <a:normAutofit/>
          </a:bodyPr>
          <a:lstStyle/>
          <a:p>
            <a:pPr algn="ctr"/>
            <a:endParaRPr lang="fa-IR" sz="6000" dirty="0" smtClean="0">
              <a:cs typeface="B Mitra" pitchFamily="2" charset="-78"/>
            </a:endParaRPr>
          </a:p>
          <a:p>
            <a:pPr algn="ctr"/>
            <a:r>
              <a:rPr lang="fa-IR" sz="8000" dirty="0" smtClean="0">
                <a:cs typeface="B Mitra" pitchFamily="2" charset="-78"/>
              </a:rPr>
              <a:t>رژيونال آنالژزي</a:t>
            </a:r>
            <a:endParaRPr lang="fa-IR" sz="8000" dirty="0">
              <a:cs typeface="B Mitr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714328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1.  </a:t>
            </a:r>
            <a:r>
              <a:rPr lang="fa-IR" dirty="0" smtClean="0">
                <a:solidFill>
                  <a:srgbClr val="002060"/>
                </a:solidFill>
              </a:rPr>
              <a:t>استرس مادر</a:t>
            </a:r>
          </a:p>
          <a:p>
            <a:endParaRPr lang="fa-IR" dirty="0" smtClean="0">
              <a:solidFill>
                <a:srgbClr val="002060"/>
              </a:solidFill>
            </a:endParaRPr>
          </a:p>
          <a:p>
            <a:r>
              <a:rPr lang="fa-IR" dirty="0" smtClean="0">
                <a:solidFill>
                  <a:srgbClr val="002060"/>
                </a:solidFill>
              </a:rPr>
              <a:t>2.  بيماريهاي سيستميك</a:t>
            </a:r>
          </a:p>
          <a:p>
            <a:endParaRPr lang="fa-IR" dirty="0" smtClean="0">
              <a:solidFill>
                <a:srgbClr val="002060"/>
              </a:solidFill>
            </a:endParaRPr>
          </a:p>
          <a:p>
            <a:r>
              <a:rPr lang="fa-IR" dirty="0" smtClean="0">
                <a:solidFill>
                  <a:srgbClr val="002060"/>
                </a:solidFill>
              </a:rPr>
              <a:t>3. اختلالات زايمان</a:t>
            </a:r>
          </a:p>
          <a:p>
            <a:endParaRPr lang="fa-IR" dirty="0" smtClean="0">
              <a:solidFill>
                <a:srgbClr val="002060"/>
              </a:solidFill>
            </a:endParaRPr>
          </a:p>
          <a:p>
            <a:r>
              <a:rPr lang="fa-IR" dirty="0" smtClean="0">
                <a:solidFill>
                  <a:srgbClr val="002060"/>
                </a:solidFill>
              </a:rPr>
              <a:t>4.ريسك بالاي سزارين</a:t>
            </a:r>
            <a:endParaRPr lang="fa-IR" dirty="0">
              <a:solidFill>
                <a:srgbClr val="00206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انديكاسيونهاي </a:t>
            </a:r>
            <a:r>
              <a:rPr lang="fa-IR" dirty="0" smtClean="0">
                <a:solidFill>
                  <a:srgbClr val="C00000"/>
                </a:solidFill>
              </a:rPr>
              <a:t>بي دردي رژيونال</a:t>
            </a:r>
            <a:endParaRPr lang="fa-I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002060"/>
                </a:solidFill>
              </a:rPr>
              <a:t>در این موارد زایمان بدون درد پیشنهاد می شود : </a:t>
            </a:r>
          </a:p>
          <a:p>
            <a:endParaRPr lang="fa-IR" dirty="0">
              <a:solidFill>
                <a:srgbClr val="002060"/>
              </a:solidFill>
            </a:endParaRPr>
          </a:p>
          <a:p>
            <a:r>
              <a:rPr lang="fa-IR" dirty="0" smtClean="0">
                <a:solidFill>
                  <a:srgbClr val="002060"/>
                </a:solidFill>
              </a:rPr>
              <a:t>بیماری زمینه ای که استرس و تحریک سمپاتیک برای آنها خطرناک است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وقتی جنین </a:t>
            </a:r>
            <a:r>
              <a:rPr lang="en-US" dirty="0" smtClean="0">
                <a:solidFill>
                  <a:srgbClr val="002060"/>
                </a:solidFill>
              </a:rPr>
              <a:t>IUFD</a:t>
            </a:r>
            <a:r>
              <a:rPr lang="fa-IR" dirty="0" smtClean="0">
                <a:solidFill>
                  <a:srgbClr val="002060"/>
                </a:solidFill>
              </a:rPr>
              <a:t> است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1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002060"/>
                </a:solidFill>
              </a:rPr>
              <a:t>روش رژیونال وقتی فاز اکتیو زایمان شروع شد و دیلاتاسیون 4 تا 6 سانتی متر باشد شروع می شود</a:t>
            </a:r>
          </a:p>
          <a:p>
            <a:endParaRPr lang="fa-IR" dirty="0" smtClean="0">
              <a:solidFill>
                <a:srgbClr val="002060"/>
              </a:solidFill>
            </a:endParaRPr>
          </a:p>
          <a:p>
            <a:r>
              <a:rPr lang="fa-IR" dirty="0" smtClean="0">
                <a:solidFill>
                  <a:srgbClr val="002060"/>
                </a:solidFill>
              </a:rPr>
              <a:t>اثر عمده ی بی دردی رژیونال کاهش مقاومت سیستمیک و افت </a:t>
            </a:r>
            <a:r>
              <a:rPr lang="en-US" dirty="0" smtClean="0">
                <a:solidFill>
                  <a:srgbClr val="002060"/>
                </a:solidFill>
              </a:rPr>
              <a:t>BP</a:t>
            </a:r>
            <a:r>
              <a:rPr lang="fa-IR" dirty="0" smtClean="0">
                <a:solidFill>
                  <a:srgbClr val="002060"/>
                </a:solidFill>
              </a:rPr>
              <a:t> است</a:t>
            </a:r>
          </a:p>
          <a:p>
            <a:pPr marL="0" indent="0">
              <a:buNone/>
            </a:pPr>
            <a:endParaRPr lang="fa-IR" dirty="0" smtClean="0">
              <a:solidFill>
                <a:srgbClr val="002060"/>
              </a:solidFill>
            </a:endParaRPr>
          </a:p>
          <a:p>
            <a:r>
              <a:rPr lang="fa-IR" dirty="0" smtClean="0">
                <a:solidFill>
                  <a:srgbClr val="002060"/>
                </a:solidFill>
              </a:rPr>
              <a:t>زایمان طولانی بدون تسکین درد کافی برای بیماران دریچه ای قلب خطرناک است ولی با بی حسی رژیونال با غلظت کم </a:t>
            </a:r>
            <a:r>
              <a:rPr lang="en-US" dirty="0" smtClean="0">
                <a:solidFill>
                  <a:srgbClr val="FF0000"/>
                </a:solidFill>
              </a:rPr>
              <a:t>LA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fa-IR" dirty="0" smtClean="0">
                <a:solidFill>
                  <a:srgbClr val="002060"/>
                </a:solidFill>
              </a:rPr>
              <a:t>  خطر کاهش می یابد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4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2624"/>
          </a:xfrm>
        </p:spPr>
        <p:txBody>
          <a:bodyPr>
            <a:normAutofit fontScale="90000"/>
          </a:bodyPr>
          <a:lstStyle/>
          <a:p>
            <a:pPr algn="just"/>
            <a:endParaRPr lang="fa-I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507288" cy="5760640"/>
          </a:xfrm>
        </p:spPr>
        <p:txBody>
          <a:bodyPr>
            <a:normAutofit/>
          </a:bodyPr>
          <a:lstStyle/>
          <a:p>
            <a:r>
              <a:rPr lang="fa-IR" dirty="0" smtClean="0">
                <a:solidFill>
                  <a:srgbClr val="002060"/>
                </a:solidFill>
              </a:rPr>
              <a:t>بيماريهاي قلبي كه از رژيونال آنالژزي سود مي برند:</a:t>
            </a:r>
          </a:p>
          <a:p>
            <a:pPr marL="0" indent="0">
              <a:buNone/>
            </a:pPr>
            <a:r>
              <a:rPr lang="fa-IR" dirty="0" smtClean="0">
                <a:solidFill>
                  <a:srgbClr val="002060"/>
                </a:solidFill>
              </a:rPr>
              <a:t>      نارسايي ميترال، نارسايي آئورت، نارسايي بطن چپ</a:t>
            </a:r>
          </a:p>
          <a:p>
            <a:pPr marL="0" indent="0">
              <a:buNone/>
            </a:pPr>
            <a:r>
              <a:rPr lang="fa-IR" dirty="0">
                <a:solidFill>
                  <a:srgbClr val="002060"/>
                </a:solidFill>
              </a:rPr>
              <a:t> </a:t>
            </a:r>
            <a:r>
              <a:rPr lang="fa-IR" dirty="0" smtClean="0">
                <a:solidFill>
                  <a:srgbClr val="002060"/>
                </a:solidFill>
              </a:rPr>
              <a:t>     نارسايي هاي دريچه اي از زايمان بي درد سود مي برند</a:t>
            </a:r>
          </a:p>
          <a:p>
            <a:pPr marL="0" indent="0">
              <a:buNone/>
            </a:pPr>
            <a:r>
              <a:rPr lang="fa-IR" dirty="0" smtClean="0">
                <a:solidFill>
                  <a:srgbClr val="002060"/>
                </a:solidFill>
              </a:rPr>
              <a:t>      در </a:t>
            </a:r>
            <a:r>
              <a:rPr lang="fa-IR" dirty="0">
                <a:solidFill>
                  <a:srgbClr val="002060"/>
                </a:solidFill>
              </a:rPr>
              <a:t>این بیماران باید از مایع درمانی بیش از حد اجتناب </a:t>
            </a:r>
            <a:r>
              <a:rPr lang="fa-IR" dirty="0" smtClean="0">
                <a:solidFill>
                  <a:srgbClr val="002060"/>
                </a:solidFill>
              </a:rPr>
              <a:t>کرد</a:t>
            </a:r>
            <a:endParaRPr lang="fa-IR" dirty="0">
              <a:solidFill>
                <a:srgbClr val="002060"/>
              </a:solidFill>
            </a:endParaRPr>
          </a:p>
          <a:p>
            <a:r>
              <a:rPr lang="fa-IR" dirty="0" smtClean="0">
                <a:solidFill>
                  <a:srgbClr val="002060"/>
                </a:solidFill>
              </a:rPr>
              <a:t>بيماريهايي قلبي كه براي انجام رژيونال آنالژزي مناسب نيستند:</a:t>
            </a:r>
          </a:p>
          <a:p>
            <a:pPr marL="0" indent="0">
              <a:buNone/>
            </a:pPr>
            <a:r>
              <a:rPr lang="fa-IR" dirty="0" smtClean="0">
                <a:solidFill>
                  <a:srgbClr val="002060"/>
                </a:solidFill>
              </a:rPr>
              <a:t>     هيپرتانسيون ريوي اوليه، </a:t>
            </a:r>
            <a:r>
              <a:rPr lang="en-US" u="sng" dirty="0" smtClean="0">
                <a:solidFill>
                  <a:srgbClr val="002060"/>
                </a:solidFill>
              </a:rPr>
              <a:t>AS</a:t>
            </a:r>
            <a:r>
              <a:rPr lang="fa-IR" dirty="0" smtClean="0">
                <a:solidFill>
                  <a:srgbClr val="002060"/>
                </a:solidFill>
              </a:rPr>
              <a:t>، </a:t>
            </a:r>
            <a:r>
              <a:rPr lang="fa-IR" u="sng" dirty="0">
                <a:solidFill>
                  <a:srgbClr val="002060"/>
                </a:solidFill>
              </a:rPr>
              <a:t>كارديوميوپاتي انسدادي</a:t>
            </a:r>
            <a:r>
              <a:rPr lang="fa-IR" dirty="0">
                <a:solidFill>
                  <a:srgbClr val="002060"/>
                </a:solidFill>
              </a:rPr>
              <a:t>، تنگی </a:t>
            </a:r>
            <a:r>
              <a:rPr lang="fa-IR" dirty="0" smtClean="0">
                <a:solidFill>
                  <a:srgbClr val="002060"/>
                </a:solidFill>
              </a:rPr>
              <a:t>شدید میترال</a:t>
            </a:r>
          </a:p>
          <a:p>
            <a:pPr marL="0" indent="0">
              <a:buNone/>
            </a:pPr>
            <a:r>
              <a:rPr lang="fa-IR" dirty="0">
                <a:solidFill>
                  <a:srgbClr val="002060"/>
                </a:solidFill>
              </a:rPr>
              <a:t>     در این بیماران فقط درصورتیکه افت شدید فشار خون نداشته باشیم و بی </a:t>
            </a:r>
            <a:r>
              <a:rPr lang="fa-IR" dirty="0" smtClean="0">
                <a:solidFill>
                  <a:srgbClr val="002060"/>
                </a:solidFill>
              </a:rPr>
              <a:t>  دردی </a:t>
            </a:r>
            <a:r>
              <a:rPr lang="fa-IR" dirty="0">
                <a:solidFill>
                  <a:srgbClr val="002060"/>
                </a:solidFill>
              </a:rPr>
              <a:t>تا مراحل آخر زایمان حفظ شود زایمان بی درد می تواند مفید </a:t>
            </a:r>
            <a:r>
              <a:rPr lang="fa-IR" dirty="0" smtClean="0">
                <a:solidFill>
                  <a:srgbClr val="002060"/>
                </a:solidFill>
              </a:rPr>
              <a:t>باشد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عوامل خطر براي بيماريهاي قلبي به هنگام زايمان:</a:t>
            </a:r>
          </a:p>
          <a:p>
            <a:pPr marL="0" indent="0">
              <a:buNone/>
            </a:pPr>
            <a:r>
              <a:rPr lang="fa-IR" dirty="0" smtClean="0">
                <a:solidFill>
                  <a:srgbClr val="002060"/>
                </a:solidFill>
              </a:rPr>
              <a:t>    هيپوكسي، هيپركاربي، اسيدوز، مخدرهاي سيستميك، درد بيش از حد،       شوك، هيدراتاسيون ناكافي</a:t>
            </a:r>
            <a:endParaRPr lang="fa-I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56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002060"/>
                </a:solidFill>
              </a:rPr>
              <a:t>در بيماران پر خطر قلبي:</a:t>
            </a:r>
          </a:p>
          <a:p>
            <a:pPr marL="0" indent="0">
              <a:buNone/>
            </a:pPr>
            <a:r>
              <a:rPr lang="fa-IR" dirty="0">
                <a:solidFill>
                  <a:srgbClr val="002060"/>
                </a:solidFill>
              </a:rPr>
              <a:t> </a:t>
            </a:r>
            <a:r>
              <a:rPr lang="fa-IR" dirty="0" smtClean="0">
                <a:solidFill>
                  <a:srgbClr val="002060"/>
                </a:solidFill>
              </a:rPr>
              <a:t>  1- استفاده از مخدر به تنهايي:</a:t>
            </a:r>
            <a:r>
              <a:rPr lang="en-US" dirty="0" smtClean="0">
                <a:solidFill>
                  <a:srgbClr val="002060"/>
                </a:solidFill>
              </a:rPr>
              <a:t>SVR </a:t>
            </a:r>
            <a:r>
              <a:rPr lang="fa-IR" dirty="0" smtClean="0">
                <a:solidFill>
                  <a:srgbClr val="002060"/>
                </a:solidFill>
              </a:rPr>
              <a:t> خيلي كاهش نمي يابد ولي بي دردي كافي در مرحلۀ دوم زايمان فراهم نمي شود</a:t>
            </a:r>
          </a:p>
          <a:p>
            <a:pPr marL="0" indent="0">
              <a:buNone/>
            </a:pPr>
            <a:r>
              <a:rPr lang="fa-IR" dirty="0">
                <a:solidFill>
                  <a:srgbClr val="002060"/>
                </a:solidFill>
              </a:rPr>
              <a:t> </a:t>
            </a:r>
            <a:r>
              <a:rPr lang="fa-IR" dirty="0" smtClean="0">
                <a:solidFill>
                  <a:srgbClr val="002060"/>
                </a:solidFill>
              </a:rPr>
              <a:t> 2- بي دردي اپيدورال با بي حس كننده هاي موضعي به همراه مخدر: اثرات بي دردي به حد اكثر و اثرات قلبي عروقي به حد اقل مي رسد</a:t>
            </a:r>
          </a:p>
          <a:p>
            <a:pPr marL="0" indent="0">
              <a:buNone/>
            </a:pPr>
            <a:r>
              <a:rPr lang="fa-IR" dirty="0">
                <a:solidFill>
                  <a:srgbClr val="002060"/>
                </a:solidFill>
              </a:rPr>
              <a:t> </a:t>
            </a:r>
            <a:r>
              <a:rPr lang="fa-IR" dirty="0" smtClean="0">
                <a:solidFill>
                  <a:srgbClr val="002060"/>
                </a:solidFill>
              </a:rPr>
              <a:t> 3- بيماران قلبي با ريسك بالاتر: مي توان از بيدردي اسپاينال تك دوز با استفاده از اوپيوئيدها استفاده </a:t>
            </a:r>
            <a:r>
              <a:rPr lang="fa-IR" dirty="0" smtClean="0">
                <a:solidFill>
                  <a:srgbClr val="002060"/>
                </a:solidFill>
              </a:rPr>
              <a:t>كرد</a:t>
            </a:r>
          </a:p>
        </p:txBody>
      </p:sp>
    </p:spTree>
    <p:extLst>
      <p:ext uri="{BB962C8B-B14F-4D97-AF65-F5344CB8AC3E}">
        <p14:creationId xmlns:p14="http://schemas.microsoft.com/office/powerpoint/2010/main" val="3412251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/>
              <a:t>شرايط </a:t>
            </a:r>
            <a:r>
              <a:rPr lang="fa-IR" dirty="0" smtClean="0">
                <a:solidFill>
                  <a:srgbClr val="C00000"/>
                </a:solidFill>
              </a:rPr>
              <a:t>لازم</a:t>
            </a:r>
            <a:r>
              <a:rPr lang="fa-IR" dirty="0" smtClean="0"/>
              <a:t> براي بي دردي رژيونال 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a-IR" dirty="0" smtClean="0">
                <a:cs typeface="+mj-cs"/>
              </a:rPr>
              <a:t>    </a:t>
            </a:r>
            <a:r>
              <a:rPr lang="fa-IR" dirty="0" smtClean="0">
                <a:solidFill>
                  <a:srgbClr val="002060"/>
                </a:solidFill>
              </a:rPr>
              <a:t>رضايت نامه و ويزيت مادر توسط متخصص بيهوشي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حضور تكنسين بيهوشي بطور مداوم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ست احيا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راه وريدي مناسب و مایع درمانی قبل از بلوک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مانيتورينگ قلب جنين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مانيتورينگ مادر: از نظر </a:t>
            </a:r>
            <a:r>
              <a:rPr lang="en-US" dirty="0" smtClean="0">
                <a:solidFill>
                  <a:srgbClr val="002060"/>
                </a:solidFill>
              </a:rPr>
              <a:t>BP </a:t>
            </a:r>
            <a:r>
              <a:rPr lang="fa-IR" dirty="0" smtClean="0">
                <a:solidFill>
                  <a:srgbClr val="002060"/>
                </a:solidFill>
              </a:rPr>
              <a:t>و</a:t>
            </a:r>
            <a:r>
              <a:rPr lang="en-US" dirty="0" smtClean="0">
                <a:solidFill>
                  <a:srgbClr val="002060"/>
                </a:solidFill>
              </a:rPr>
              <a:t> PR</a:t>
            </a:r>
            <a:r>
              <a:rPr lang="fa-IR" dirty="0" smtClean="0">
                <a:solidFill>
                  <a:srgbClr val="002060"/>
                </a:solidFill>
              </a:rPr>
              <a:t> و</a:t>
            </a:r>
            <a:r>
              <a:rPr lang="en-US" dirty="0" smtClean="0">
                <a:solidFill>
                  <a:srgbClr val="002060"/>
                </a:solidFill>
              </a:rPr>
              <a:t> SpO2</a:t>
            </a:r>
            <a:r>
              <a:rPr lang="fa-IR" dirty="0" smtClean="0">
                <a:solidFill>
                  <a:srgbClr val="002060"/>
                </a:solidFill>
              </a:rPr>
              <a:t> و</a:t>
            </a:r>
            <a:r>
              <a:rPr lang="en-US" dirty="0" smtClean="0">
                <a:solidFill>
                  <a:srgbClr val="002060"/>
                </a:solidFill>
              </a:rPr>
              <a:t> ECG</a:t>
            </a:r>
            <a:endParaRPr lang="fa-IR" dirty="0" smtClean="0">
              <a:solidFill>
                <a:srgbClr val="002060"/>
              </a:solidFill>
            </a:endParaRPr>
          </a:p>
          <a:p>
            <a:r>
              <a:rPr lang="fa-IR" dirty="0" smtClean="0">
                <a:solidFill>
                  <a:srgbClr val="002060"/>
                </a:solidFill>
              </a:rPr>
              <a:t>توجه به خالي بودن مثانه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توجه به داروهاي مصرفي</a:t>
            </a:r>
            <a:r>
              <a:rPr lang="en-US" dirty="0" smtClean="0">
                <a:solidFill>
                  <a:srgbClr val="002060"/>
                </a:solidFill>
              </a:rPr>
              <a:t> : </a:t>
            </a:r>
            <a:r>
              <a:rPr lang="fa-IR" dirty="0" smtClean="0">
                <a:solidFill>
                  <a:srgbClr val="002060"/>
                </a:solidFill>
              </a:rPr>
              <a:t> مانند مخدر ها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در دسترس بودن داروهاي ضروري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002060"/>
                </a:solidFill>
              </a:rPr>
              <a:t>داروهاي ضروري: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افدرين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آتروپين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تيوپنتال سديم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ديازپام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نالوكسان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ساكسينيل كولين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ليدوكائين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اپينفرين</a:t>
            </a:r>
            <a:endParaRPr lang="fa-I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934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fa-IR" dirty="0" smtClean="0"/>
              <a:t>داروهای مورد استفاده در آنالژزی رژیونال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002060"/>
                </a:solidFill>
              </a:rPr>
              <a:t>بی حس کننده های موضعی : بوپیواکائین ، روپیواکائین ، لیدوکائین</a:t>
            </a:r>
          </a:p>
          <a:p>
            <a:endParaRPr lang="fa-IR" dirty="0">
              <a:solidFill>
                <a:srgbClr val="002060"/>
              </a:solidFill>
            </a:endParaRPr>
          </a:p>
          <a:p>
            <a:r>
              <a:rPr lang="fa-IR" dirty="0" smtClean="0">
                <a:solidFill>
                  <a:srgbClr val="002060"/>
                </a:solidFill>
              </a:rPr>
              <a:t>مخدرها : فنتانیل ، سوفنتانیل ، مپریدین</a:t>
            </a:r>
          </a:p>
          <a:p>
            <a:r>
              <a:rPr lang="fa-IR" dirty="0">
                <a:solidFill>
                  <a:srgbClr val="002060"/>
                </a:solidFill>
              </a:rPr>
              <a:t> </a:t>
            </a:r>
            <a:r>
              <a:rPr lang="fa-IR" dirty="0" smtClean="0">
                <a:solidFill>
                  <a:srgbClr val="002060"/>
                </a:solidFill>
              </a:rPr>
              <a:t>          بهتر است با روپيواكائين استفاده شوند</a:t>
            </a:r>
          </a:p>
          <a:p>
            <a:r>
              <a:rPr lang="fa-IR" dirty="0">
                <a:solidFill>
                  <a:srgbClr val="002060"/>
                </a:solidFill>
              </a:rPr>
              <a:t> </a:t>
            </a:r>
            <a:r>
              <a:rPr lang="fa-IR" dirty="0" smtClean="0">
                <a:solidFill>
                  <a:srgbClr val="002060"/>
                </a:solidFill>
              </a:rPr>
              <a:t>          در اواخر مرحله ي اول و دوم زايمان بي دردي خوبي ايجاد      نمي كنند</a:t>
            </a:r>
            <a:endParaRPr lang="fa-I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51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dirty="0" smtClean="0"/>
              <a:t>تجهيزات </a:t>
            </a:r>
            <a:r>
              <a:rPr lang="fa-IR" dirty="0" smtClean="0">
                <a:solidFill>
                  <a:srgbClr val="C00000"/>
                </a:solidFill>
              </a:rPr>
              <a:t>لازم</a:t>
            </a:r>
            <a:r>
              <a:rPr lang="fa-IR" dirty="0" smtClean="0"/>
              <a:t> 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002060"/>
                </a:solidFill>
              </a:rPr>
              <a:t>ست مخصوص با سوزن هاي اسپاینال 25 به بالا</a:t>
            </a:r>
            <a:endParaRPr lang="fa-IR" dirty="0">
              <a:solidFill>
                <a:srgbClr val="002060"/>
              </a:solidFill>
            </a:endParaRPr>
          </a:p>
          <a:p>
            <a:r>
              <a:rPr lang="fa-IR" dirty="0" smtClean="0">
                <a:solidFill>
                  <a:srgbClr val="002060"/>
                </a:solidFill>
              </a:rPr>
              <a:t>سوزن اپی دورال </a:t>
            </a:r>
            <a:r>
              <a:rPr lang="en-US" dirty="0" smtClean="0">
                <a:solidFill>
                  <a:srgbClr val="002060"/>
                </a:solidFill>
              </a:rPr>
              <a:t>Tuohy</a:t>
            </a:r>
            <a:r>
              <a:rPr lang="fa-IR" dirty="0" smtClean="0">
                <a:solidFill>
                  <a:srgbClr val="002060"/>
                </a:solidFill>
              </a:rPr>
              <a:t>  شماره ی 18 یا 19 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سرنگ در سایزهای 2 و 5 و 10 سی سی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پالس اكسيمتر،الكتروكارديوگرافي، فشارسنج و گوشي پزشكي، ست كامل احيا و حفظ راه هوايي،ساكشن، سوني كيد، ست احياي نوزاد، پمپ انفوزيون، دستگاه </a:t>
            </a:r>
            <a:r>
              <a:rPr lang="en-US" dirty="0" smtClean="0">
                <a:solidFill>
                  <a:srgbClr val="002060"/>
                </a:solidFill>
              </a:rPr>
              <a:t>PCEA</a:t>
            </a:r>
            <a:endParaRPr lang="fa-IR" dirty="0" smtClean="0">
              <a:solidFill>
                <a:srgbClr val="002060"/>
              </a:solidFill>
            </a:endParaRPr>
          </a:p>
          <a:p>
            <a:endParaRPr lang="fa-IR" dirty="0"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fa-IR" dirty="0" smtClean="0"/>
              <a:t>روش انجام آنالژزی اسپاینال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002060"/>
                </a:solidFill>
              </a:rPr>
              <a:t>پوزیشن بیمار بهتر است نشسته باشد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از سوزن اسپاینال 25 به بالا استفاده می کنیم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از فضای بین مهره ای </a:t>
            </a:r>
            <a:r>
              <a:rPr lang="en-US" dirty="0" smtClean="0">
                <a:solidFill>
                  <a:srgbClr val="002060"/>
                </a:solidFill>
              </a:rPr>
              <a:t>L3-L4</a:t>
            </a:r>
            <a:r>
              <a:rPr lang="fa-IR" dirty="0" smtClean="0">
                <a:solidFill>
                  <a:srgbClr val="002060"/>
                </a:solidFill>
              </a:rPr>
              <a:t> یا </a:t>
            </a:r>
            <a:r>
              <a:rPr lang="en-US" dirty="0" smtClean="0">
                <a:solidFill>
                  <a:srgbClr val="002060"/>
                </a:solidFill>
              </a:rPr>
              <a:t>L2-L3</a:t>
            </a:r>
            <a:r>
              <a:rPr lang="fa-IR" dirty="0" smtClean="0">
                <a:solidFill>
                  <a:srgbClr val="002060"/>
                </a:solidFill>
              </a:rPr>
              <a:t> وارد فضای ساب آراکنوئید می شویم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پس از خروج </a:t>
            </a:r>
            <a:r>
              <a:rPr lang="en-US" dirty="0" smtClean="0">
                <a:solidFill>
                  <a:srgbClr val="002060"/>
                </a:solidFill>
              </a:rPr>
              <a:t>CSF </a:t>
            </a:r>
            <a:r>
              <a:rPr lang="fa-IR" dirty="0" smtClean="0">
                <a:solidFill>
                  <a:srgbClr val="002060"/>
                </a:solidFill>
              </a:rPr>
              <a:t> دارو را تزریق می کنیم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0948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fa-IR" dirty="0" smtClean="0"/>
              <a:t>داروهاي مصرفي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002060"/>
                </a:solidFill>
              </a:rPr>
              <a:t>بيحس كنندۀ موضعي:</a:t>
            </a:r>
          </a:p>
          <a:p>
            <a:pPr>
              <a:buFontTx/>
              <a:buChar char="-"/>
            </a:pPr>
            <a:r>
              <a:rPr lang="fa-IR" dirty="0" smtClean="0">
                <a:solidFill>
                  <a:srgbClr val="002060"/>
                </a:solidFill>
              </a:rPr>
              <a:t>بوپيواكائين </a:t>
            </a:r>
            <a:r>
              <a:rPr lang="en-US" dirty="0" smtClean="0">
                <a:solidFill>
                  <a:srgbClr val="002060"/>
                </a:solidFill>
              </a:rPr>
              <a:t>1.25-2.5 </a:t>
            </a:r>
            <a:r>
              <a:rPr lang="fa-IR" dirty="0" smtClean="0">
                <a:solidFill>
                  <a:srgbClr val="002060"/>
                </a:solidFill>
              </a:rPr>
              <a:t> ميلي گرم يا روپيواكائين </a:t>
            </a:r>
            <a:r>
              <a:rPr lang="en-US" dirty="0" smtClean="0">
                <a:solidFill>
                  <a:srgbClr val="002060"/>
                </a:solidFill>
              </a:rPr>
              <a:t>6-8</a:t>
            </a:r>
            <a:r>
              <a:rPr lang="fa-IR" dirty="0" smtClean="0">
                <a:solidFill>
                  <a:srgbClr val="002060"/>
                </a:solidFill>
              </a:rPr>
              <a:t> ميليگرم بلوك </a:t>
            </a:r>
            <a:r>
              <a:rPr lang="en-US" dirty="0" smtClean="0">
                <a:solidFill>
                  <a:srgbClr val="002060"/>
                </a:solidFill>
              </a:rPr>
              <a:t>T10</a:t>
            </a:r>
            <a:r>
              <a:rPr lang="fa-IR" dirty="0" smtClean="0">
                <a:solidFill>
                  <a:srgbClr val="002060"/>
                </a:solidFill>
              </a:rPr>
              <a:t> تا </a:t>
            </a:r>
            <a:r>
              <a:rPr lang="en-US" dirty="0" smtClean="0">
                <a:solidFill>
                  <a:srgbClr val="002060"/>
                </a:solidFill>
              </a:rPr>
              <a:t>S5</a:t>
            </a:r>
            <a:r>
              <a:rPr lang="fa-IR" dirty="0" smtClean="0">
                <a:solidFill>
                  <a:srgbClr val="002060"/>
                </a:solidFill>
              </a:rPr>
              <a:t> مي دهد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مخدر:</a:t>
            </a:r>
          </a:p>
          <a:p>
            <a:pPr>
              <a:buFontTx/>
              <a:buChar char="-"/>
            </a:pPr>
            <a:r>
              <a:rPr lang="fa-IR" dirty="0" smtClean="0">
                <a:solidFill>
                  <a:srgbClr val="002060"/>
                </a:solidFill>
              </a:rPr>
              <a:t>فنتانيل 10 تا 25 ميكروگرم</a:t>
            </a:r>
          </a:p>
          <a:p>
            <a:pPr>
              <a:buFontTx/>
              <a:buChar char="-"/>
            </a:pPr>
            <a:r>
              <a:rPr lang="fa-IR" dirty="0" smtClean="0">
                <a:solidFill>
                  <a:srgbClr val="002060"/>
                </a:solidFill>
              </a:rPr>
              <a:t>سوفنتانيل 3 تا 5 ميكروگرم</a:t>
            </a:r>
          </a:p>
          <a:p>
            <a:pPr>
              <a:buFontTx/>
              <a:buChar char="-"/>
            </a:pPr>
            <a:r>
              <a:rPr lang="fa-IR" dirty="0" smtClean="0">
                <a:solidFill>
                  <a:srgbClr val="002060"/>
                </a:solidFill>
              </a:rPr>
              <a:t>پتدين 10 تا20 ميليگرم</a:t>
            </a:r>
          </a:p>
          <a:p>
            <a:pPr>
              <a:buFontTx/>
              <a:buChar char="-"/>
            </a:pPr>
            <a:r>
              <a:rPr lang="fa-IR" dirty="0" smtClean="0">
                <a:solidFill>
                  <a:srgbClr val="002060"/>
                </a:solidFill>
              </a:rPr>
              <a:t>مرفين 0/1</a:t>
            </a:r>
            <a:r>
              <a:rPr lang="en-US" dirty="0" smtClean="0">
                <a:solidFill>
                  <a:srgbClr val="002060"/>
                </a:solidFill>
              </a:rPr>
              <a:t>  </a:t>
            </a:r>
            <a:r>
              <a:rPr lang="fa-IR" dirty="0" smtClean="0">
                <a:solidFill>
                  <a:srgbClr val="002060"/>
                </a:solidFill>
              </a:rPr>
              <a:t>ميلي گرم</a:t>
            </a:r>
          </a:p>
        </p:txBody>
      </p:sp>
    </p:spTree>
    <p:extLst>
      <p:ext uri="{BB962C8B-B14F-4D97-AF65-F5344CB8AC3E}">
        <p14:creationId xmlns:p14="http://schemas.microsoft.com/office/powerpoint/2010/main" val="3768863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fa-IR" dirty="0" smtClean="0"/>
              <a:t>  </a:t>
            </a:r>
            <a:r>
              <a:rPr lang="fa-IR" dirty="0" smtClean="0">
                <a:solidFill>
                  <a:srgbClr val="7030A0"/>
                </a:solidFill>
              </a:rPr>
              <a:t>رژيم دارويي</a:t>
            </a:r>
            <a:endParaRPr lang="fa-IR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002060"/>
                </a:solidFill>
              </a:rPr>
              <a:t>ماركائين </a:t>
            </a:r>
            <a:r>
              <a:rPr lang="en-US" dirty="0" smtClean="0">
                <a:solidFill>
                  <a:srgbClr val="002060"/>
                </a:solidFill>
              </a:rPr>
              <a:t>0.5</a:t>
            </a:r>
            <a:r>
              <a:rPr lang="fa-IR" dirty="0" smtClean="0">
                <a:solidFill>
                  <a:srgbClr val="002060"/>
                </a:solidFill>
              </a:rPr>
              <a:t> سي سي + 1 سي سي مخدر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ماركائين رقيق شده </a:t>
            </a:r>
            <a:r>
              <a:rPr lang="en-US" dirty="0" smtClean="0">
                <a:solidFill>
                  <a:srgbClr val="002060"/>
                </a:solidFill>
              </a:rPr>
              <a:t>0.125</a:t>
            </a:r>
            <a:r>
              <a:rPr lang="fa-IR" dirty="0" smtClean="0">
                <a:solidFill>
                  <a:srgbClr val="002060"/>
                </a:solidFill>
              </a:rPr>
              <a:t> حدود 16 تا 17 سي سي + 1 سي سي فنتانيل </a:t>
            </a:r>
          </a:p>
          <a:p>
            <a:pPr marL="0" indent="0">
              <a:buNone/>
            </a:pPr>
            <a:r>
              <a:rPr lang="fa-IR" dirty="0">
                <a:solidFill>
                  <a:srgbClr val="002060"/>
                </a:solidFill>
              </a:rPr>
              <a:t> </a:t>
            </a:r>
            <a:r>
              <a:rPr lang="fa-IR" dirty="0" smtClean="0">
                <a:solidFill>
                  <a:srgbClr val="002060"/>
                </a:solidFill>
              </a:rPr>
              <a:t>  نكته: چون خيلي رقيق است حتي اگر به اشتباه </a:t>
            </a:r>
            <a:r>
              <a:rPr lang="en-US" dirty="0" smtClean="0">
                <a:solidFill>
                  <a:srgbClr val="002060"/>
                </a:solidFill>
              </a:rPr>
              <a:t>IV</a:t>
            </a:r>
            <a:r>
              <a:rPr lang="fa-IR" dirty="0" smtClean="0">
                <a:solidFill>
                  <a:srgbClr val="002060"/>
                </a:solidFill>
              </a:rPr>
              <a:t> هم تزريق شود نسبتا    ايمن است. اگر لازم شد مي توانيم اينتراليپيد تزريق كنيم</a:t>
            </a:r>
            <a:endParaRPr lang="fa-IR" dirty="0">
              <a:solidFill>
                <a:srgbClr val="002060"/>
              </a:solidFill>
            </a:endParaRPr>
          </a:p>
          <a:p>
            <a:r>
              <a:rPr lang="fa-IR" dirty="0" smtClean="0">
                <a:solidFill>
                  <a:srgbClr val="002060"/>
                </a:solidFill>
              </a:rPr>
              <a:t>25 ميكروگرم فنتانيل+ 2/5 ميليگرم ماركائين+ 250 ميكروگرم مورفين تا 48 ساعت بي دردي مي دهد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روپي واكائين: 6 تا 8 ميلي گرم</a:t>
            </a:r>
          </a:p>
          <a:p>
            <a:endParaRPr lang="fa-IR" dirty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833626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>
                <a:solidFill>
                  <a:srgbClr val="C00000"/>
                </a:solidFill>
              </a:rPr>
              <a:t>مزيت</a:t>
            </a:r>
            <a:r>
              <a:rPr lang="fa-IR" dirty="0" smtClean="0"/>
              <a:t> اوپيوئيد اسپاينال :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002060"/>
                </a:solidFill>
              </a:rPr>
              <a:t>    در مادراني كه مي خواهند در مراحل اوليه ي زايمان قدم بزنند ودر </a:t>
            </a:r>
          </a:p>
          <a:p>
            <a:pPr lvl="1">
              <a:buNone/>
            </a:pPr>
            <a:r>
              <a:rPr lang="fa-IR" dirty="0" smtClean="0">
                <a:solidFill>
                  <a:srgbClr val="002060"/>
                </a:solidFill>
              </a:rPr>
              <a:t>بيماراني كه كوچكترين تغييرات مقاومت عروق محيطي و فشار خون </a:t>
            </a:r>
          </a:p>
          <a:p>
            <a:pPr>
              <a:buNone/>
            </a:pPr>
            <a:r>
              <a:rPr lang="fa-IR" dirty="0" smtClean="0">
                <a:solidFill>
                  <a:srgbClr val="002060"/>
                </a:solidFill>
              </a:rPr>
              <a:t>    ناشي از بي حس كنندي هاي موضعي را تحمل نميكنند بسيار مناسب  </a:t>
            </a:r>
          </a:p>
          <a:p>
            <a:pPr>
              <a:buNone/>
            </a:pPr>
            <a:r>
              <a:rPr lang="fa-IR" dirty="0" smtClean="0">
                <a:solidFill>
                  <a:srgbClr val="002060"/>
                </a:solidFill>
              </a:rPr>
              <a:t>    است</a:t>
            </a:r>
          </a:p>
          <a:p>
            <a:pPr marL="0" indent="0">
              <a:buNone/>
            </a:pPr>
            <a:endParaRPr lang="fa-I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>
                <a:solidFill>
                  <a:srgbClr val="C00000"/>
                </a:solidFill>
              </a:rPr>
              <a:t>عوارض</a:t>
            </a:r>
            <a:r>
              <a:rPr lang="fa-IR" dirty="0" smtClean="0"/>
              <a:t> اوپيوئيد اسپاينال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>
                <a:solidFill>
                  <a:srgbClr val="002060"/>
                </a:solidFill>
              </a:rPr>
              <a:t>خارش: خارش طي 30 دقيقه برطرف مي شود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هيپوتانسيون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احتباس ادراري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تهوع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دپرسيون تنفسي</a:t>
            </a:r>
          </a:p>
          <a:p>
            <a:r>
              <a:rPr lang="fa-IR" dirty="0" smtClean="0">
                <a:solidFill>
                  <a:srgbClr val="002060"/>
                </a:solidFill>
              </a:rPr>
              <a:t>تغييرات خفيف </a:t>
            </a:r>
            <a:r>
              <a:rPr lang="en-US" dirty="0" smtClean="0">
                <a:solidFill>
                  <a:srgbClr val="002060"/>
                </a:solidFill>
              </a:rPr>
              <a:t>FHR</a:t>
            </a:r>
            <a:endParaRPr lang="fa-IR" dirty="0" smtClean="0">
              <a:solidFill>
                <a:srgbClr val="002060"/>
              </a:solidFill>
            </a:endParaRPr>
          </a:p>
          <a:p>
            <a:r>
              <a:rPr lang="fa-IR" dirty="0" smtClean="0">
                <a:solidFill>
                  <a:srgbClr val="002060"/>
                </a:solidFill>
              </a:rPr>
              <a:t>گيجي و منگي</a:t>
            </a:r>
            <a:endParaRPr lang="fa-IR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fa-IR" dirty="0" smtClean="0"/>
              <a:t>  </a:t>
            </a:r>
            <a:r>
              <a:rPr lang="fa-IR" dirty="0" smtClean="0">
                <a:solidFill>
                  <a:srgbClr val="7030A0"/>
                </a:solidFill>
              </a:rPr>
              <a:t>توجه</a:t>
            </a:r>
            <a:endParaRPr lang="fa-IR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002060"/>
                </a:solidFill>
              </a:rPr>
              <a:t>سريع بي درد شدن ممكن است موجب بلوك سريع سمپاتيك شود وسطح </a:t>
            </a:r>
            <a:r>
              <a:rPr lang="en-US" dirty="0" smtClean="0">
                <a:solidFill>
                  <a:srgbClr val="002060"/>
                </a:solidFill>
              </a:rPr>
              <a:t>NE </a:t>
            </a:r>
            <a:r>
              <a:rPr lang="fa-IR" dirty="0" smtClean="0">
                <a:solidFill>
                  <a:srgbClr val="002060"/>
                </a:solidFill>
              </a:rPr>
              <a:t> و</a:t>
            </a:r>
            <a:r>
              <a:rPr lang="en-US" dirty="0" smtClean="0">
                <a:solidFill>
                  <a:srgbClr val="002060"/>
                </a:solidFill>
              </a:rPr>
              <a:t> E</a:t>
            </a:r>
            <a:r>
              <a:rPr lang="fa-IR" dirty="0" smtClean="0">
                <a:solidFill>
                  <a:srgbClr val="002060"/>
                </a:solidFill>
              </a:rPr>
              <a:t> سريع پايين مي آيد كه موجب تتاني رحم مي شود و خونرساني به جفت مختل مي شود و افت قلب جنين وديس ريتمي جنين پيش مي آيد</a:t>
            </a:r>
            <a:endParaRPr lang="fa-I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461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04088"/>
            <a:ext cx="8568952" cy="6153912"/>
          </a:xfrm>
        </p:spPr>
      </p:pic>
    </p:spTree>
    <p:extLst>
      <p:ext uri="{BB962C8B-B14F-4D97-AF65-F5344CB8AC3E}">
        <p14:creationId xmlns:p14="http://schemas.microsoft.com/office/powerpoint/2010/main" val="398244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0"/>
            <a:ext cx="7200800" cy="6741368"/>
          </a:xfrm>
        </p:spPr>
      </p:pic>
    </p:spTree>
    <p:extLst>
      <p:ext uri="{BB962C8B-B14F-4D97-AF65-F5344CB8AC3E}">
        <p14:creationId xmlns:p14="http://schemas.microsoft.com/office/powerpoint/2010/main" val="428014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827</TotalTime>
  <Words>812</Words>
  <Application>Microsoft Office PowerPoint</Application>
  <PresentationFormat>On-screen Show (4:3)</PresentationFormat>
  <Paragraphs>106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B Mitra</vt:lpstr>
      <vt:lpstr>Calibri</vt:lpstr>
      <vt:lpstr>Constantia</vt:lpstr>
      <vt:lpstr>Majalla UI</vt:lpstr>
      <vt:lpstr>Traditional Arabic</vt:lpstr>
      <vt:lpstr>Wingdings 2</vt:lpstr>
      <vt:lpstr>Flow</vt:lpstr>
      <vt:lpstr>به نام خداوند بخشنده ی مهربان</vt:lpstr>
      <vt:lpstr>PowerPoint Presentation</vt:lpstr>
      <vt:lpstr>شرايط لازم:</vt:lpstr>
      <vt:lpstr>PowerPoint Presentation</vt:lpstr>
      <vt:lpstr>انديكاسيونهاي بي دردي رژيونال</vt:lpstr>
      <vt:lpstr>PowerPoint Presentation</vt:lpstr>
      <vt:lpstr>PowerPoint Presentation</vt:lpstr>
      <vt:lpstr>PowerPoint Presentation</vt:lpstr>
      <vt:lpstr>PowerPoint Presentation</vt:lpstr>
      <vt:lpstr>شرايط لازم براي بي دردي رژيونال :</vt:lpstr>
      <vt:lpstr>PowerPoint Presentation</vt:lpstr>
      <vt:lpstr>داروهای مورد استفاده در آنالژزی رژیونال</vt:lpstr>
      <vt:lpstr>تجهيزات لازم :</vt:lpstr>
      <vt:lpstr>روش انجام آنالژزی اسپاینال</vt:lpstr>
      <vt:lpstr>داروهاي مصرفي</vt:lpstr>
      <vt:lpstr>  رژيم دارويي</vt:lpstr>
      <vt:lpstr>مزيت اوپيوئيد اسپاينال :</vt:lpstr>
      <vt:lpstr>عوارض اوپيوئيد اسپاينال</vt:lpstr>
      <vt:lpstr>  توجه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</dc:creator>
  <cp:lastModifiedBy>Hp</cp:lastModifiedBy>
  <cp:revision>145</cp:revision>
  <dcterms:created xsi:type="dcterms:W3CDTF">2014-12-03T23:04:19Z</dcterms:created>
  <dcterms:modified xsi:type="dcterms:W3CDTF">2026-08-28T17:52:14Z</dcterms:modified>
</cp:coreProperties>
</file>